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52"/>
  </p:notesMasterIdLst>
  <p:sldIdLst>
    <p:sldId id="256" r:id="rId2"/>
    <p:sldId id="257" r:id="rId3"/>
    <p:sldId id="266" r:id="rId4"/>
    <p:sldId id="268" r:id="rId5"/>
    <p:sldId id="258" r:id="rId6"/>
    <p:sldId id="281" r:id="rId7"/>
    <p:sldId id="259" r:id="rId8"/>
    <p:sldId id="260" r:id="rId9"/>
    <p:sldId id="261" r:id="rId10"/>
    <p:sldId id="262" r:id="rId11"/>
    <p:sldId id="263" r:id="rId12"/>
    <p:sldId id="265" r:id="rId13"/>
    <p:sldId id="296" r:id="rId14"/>
    <p:sldId id="282" r:id="rId15"/>
    <p:sldId id="264" r:id="rId16"/>
    <p:sldId id="267" r:id="rId17"/>
    <p:sldId id="271" r:id="rId18"/>
    <p:sldId id="275" r:id="rId19"/>
    <p:sldId id="276" r:id="rId20"/>
    <p:sldId id="289" r:id="rId21"/>
    <p:sldId id="290" r:id="rId22"/>
    <p:sldId id="303" r:id="rId23"/>
    <p:sldId id="291" r:id="rId24"/>
    <p:sldId id="292" r:id="rId25"/>
    <p:sldId id="293" r:id="rId26"/>
    <p:sldId id="294" r:id="rId27"/>
    <p:sldId id="302" r:id="rId28"/>
    <p:sldId id="300" r:id="rId29"/>
    <p:sldId id="301" r:id="rId30"/>
    <p:sldId id="304" r:id="rId31"/>
    <p:sldId id="305" r:id="rId32"/>
    <p:sldId id="307" r:id="rId33"/>
    <p:sldId id="306" r:id="rId34"/>
    <p:sldId id="308" r:id="rId35"/>
    <p:sldId id="295" r:id="rId36"/>
    <p:sldId id="297" r:id="rId37"/>
    <p:sldId id="278" r:id="rId38"/>
    <p:sldId id="270" r:id="rId39"/>
    <p:sldId id="277" r:id="rId40"/>
    <p:sldId id="299" r:id="rId41"/>
    <p:sldId id="286" r:id="rId42"/>
    <p:sldId id="287" r:id="rId43"/>
    <p:sldId id="288" r:id="rId44"/>
    <p:sldId id="274" r:id="rId45"/>
    <p:sldId id="284" r:id="rId46"/>
    <p:sldId id="283" r:id="rId47"/>
    <p:sldId id="285" r:id="rId48"/>
    <p:sldId id="280" r:id="rId49"/>
    <p:sldId id="298" r:id="rId50"/>
    <p:sldId id="27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233"/>
    <p:restoredTop sz="93692"/>
  </p:normalViewPr>
  <p:slideViewPr>
    <p:cSldViewPr snapToGrid="0" snapToObjects="1">
      <p:cViewPr varScale="1">
        <p:scale>
          <a:sx n="47" d="100"/>
          <a:sy n="47" d="100"/>
        </p:scale>
        <p:origin x="232"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0A0E0-90B4-E04F-B9A7-C71D63786EA1}" type="datetimeFigureOut">
              <a:rPr lang="en-US" smtClean="0"/>
              <a:t>12/16/15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30642-1F84-0A43-89E3-B84476559C84}" type="slidenum">
              <a:rPr lang="en-US" smtClean="0"/>
              <a:t>‹#›</a:t>
            </a:fld>
            <a:endParaRPr lang="en-US"/>
          </a:p>
        </p:txBody>
      </p:sp>
    </p:spTree>
    <p:extLst>
      <p:ext uri="{BB962C8B-B14F-4D97-AF65-F5344CB8AC3E}">
        <p14:creationId xmlns:p14="http://schemas.microsoft.com/office/powerpoint/2010/main" val="1198720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4" Type="http://schemas.openxmlformats.org/officeDocument/2006/relationships/hyperlink" Target="https://en.wikipedia.org/wiki/Algorithm" TargetMode="External"/><Relationship Id="rId5" Type="http://schemas.openxmlformats.org/officeDocument/2006/relationships/hyperlink" Target="https://en.wikipedia.org/wiki/Sorted_array"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Computer science"/>
              </a:rPr>
              <a:t>computer science</a:t>
            </a:r>
            <a:r>
              <a:rPr lang="en-US" sz="1200" b="0" i="0" kern="1200" dirty="0" smtClean="0">
                <a:solidFill>
                  <a:schemeClr val="tx1"/>
                </a:solidFill>
                <a:effectLst/>
                <a:latin typeface="+mn-lt"/>
                <a:ea typeface="+mn-ea"/>
                <a:cs typeface="+mn-cs"/>
              </a:rPr>
              <a:t>, a </a:t>
            </a:r>
            <a:r>
              <a:rPr lang="en-US" sz="1200" b="1" i="0" kern="1200" dirty="0" smtClean="0">
                <a:solidFill>
                  <a:schemeClr val="tx1"/>
                </a:solidFill>
                <a:effectLst/>
                <a:latin typeface="+mn-lt"/>
                <a:ea typeface="+mn-ea"/>
                <a:cs typeface="+mn-cs"/>
              </a:rPr>
              <a:t>binary search</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half-interval search</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tooltip="Algorithm"/>
              </a:rPr>
              <a:t>algorithm</a:t>
            </a:r>
            <a:r>
              <a:rPr lang="en-US" sz="1200" b="0" i="0" kern="1200" dirty="0" smtClean="0">
                <a:solidFill>
                  <a:schemeClr val="tx1"/>
                </a:solidFill>
                <a:effectLst/>
                <a:latin typeface="+mn-lt"/>
                <a:ea typeface="+mn-ea"/>
                <a:cs typeface="+mn-cs"/>
              </a:rPr>
              <a:t> finds the position of a target value within a </a:t>
            </a:r>
            <a:r>
              <a:rPr lang="en-US" sz="1200" b="0" i="0" u="none" strike="noStrike" kern="1200" dirty="0" smtClean="0">
                <a:solidFill>
                  <a:schemeClr val="tx1"/>
                </a:solidFill>
                <a:effectLst/>
                <a:latin typeface="+mn-lt"/>
                <a:ea typeface="+mn-ea"/>
                <a:cs typeface="+mn-cs"/>
                <a:hlinkClick r:id="rId5" tooltip="Sorted array"/>
              </a:rPr>
              <a:t>sorted array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computer science, </a:t>
            </a:r>
            <a:r>
              <a:rPr lang="en-US" sz="1200" b="1" i="0" kern="1200" dirty="0" smtClean="0">
                <a:solidFill>
                  <a:schemeClr val="tx1"/>
                </a:solidFill>
                <a:effectLst/>
                <a:latin typeface="+mn-lt"/>
                <a:ea typeface="+mn-ea"/>
                <a:cs typeface="+mn-cs"/>
              </a:rPr>
              <a:t>linear search</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sequential search</a:t>
            </a:r>
            <a:r>
              <a:rPr lang="en-US" sz="1200" b="0" i="0" kern="1200" dirty="0" smtClean="0">
                <a:solidFill>
                  <a:schemeClr val="tx1"/>
                </a:solidFill>
                <a:effectLst/>
                <a:latin typeface="+mn-lt"/>
                <a:ea typeface="+mn-ea"/>
                <a:cs typeface="+mn-cs"/>
              </a:rPr>
              <a:t> is a method for finding a particular value in a list that checks each element in sequence until the desired element is found or the list is exhausted.</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D130642-1F84-0A43-89E3-B84476559C84}" type="slidenum">
              <a:rPr lang="en-US" smtClean="0"/>
              <a:t>19</a:t>
            </a:fld>
            <a:endParaRPr lang="en-US"/>
          </a:p>
        </p:txBody>
      </p:sp>
    </p:spTree>
    <p:extLst>
      <p:ext uri="{BB962C8B-B14F-4D97-AF65-F5344CB8AC3E}">
        <p14:creationId xmlns:p14="http://schemas.microsoft.com/office/powerpoint/2010/main" val="180561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61BEF0D-F0BB-DE4B-95CE-6DB70DBA9567}" type="datetimeFigureOut">
              <a:rPr lang="en-US" smtClean="0"/>
              <a:pPr/>
              <a:t>12/16/15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9651664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38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89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9641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12/16/15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252023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0490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12/16/15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3368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252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12/16/15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897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12/16/15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751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12/16/15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51805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61BEF0D-F0BB-DE4B-95CE-6DB70DBA9567}" type="datetimeFigureOut">
              <a:rPr lang="en-US" smtClean="0"/>
              <a:pPr/>
              <a:t>12/16/15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976049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ithub.com/" TargetMode="Externa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9.io/web/sign-up/free" TargetMode="Externa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hyperlink" Target="http://www.sublimetext.com/" TargetMode="External"/><Relationship Id="rId4" Type="http://schemas.openxmlformats.org/officeDocument/2006/relationships/hyperlink" Target="https://atom.io/" TargetMode="External"/><Relationship Id="rId1" Type="http://schemas.openxmlformats.org/officeDocument/2006/relationships/slideLayout" Target="../slideLayouts/slideLayout2.xml"/><Relationship Id="rId2" Type="http://schemas.openxmlformats.org/officeDocument/2006/relationships/hyperlink" Target="http://babun.github.io/"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essica.Garson@gmail.com" TargetMode="External"/><Relationship Id="rId3" Type="http://schemas.openxmlformats.org/officeDocument/2006/relationships/hyperlink" Target="mailto:Jessica.Garson@bm.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Programming basics</a:t>
            </a:r>
            <a:endParaRPr lang="en-US" dirty="0"/>
          </a:p>
        </p:txBody>
      </p:sp>
      <p:sp>
        <p:nvSpPr>
          <p:cNvPr id="3" name="Subtitle 2"/>
          <p:cNvSpPr>
            <a:spLocks noGrp="1"/>
          </p:cNvSpPr>
          <p:nvPr>
            <p:ph type="subTitle" idx="1"/>
          </p:nvPr>
        </p:nvSpPr>
        <p:spPr/>
        <p:txBody>
          <a:bodyPr/>
          <a:lstStyle/>
          <a:p>
            <a:r>
              <a:rPr lang="en-US" dirty="0" smtClean="0"/>
              <a:t>Intro to the command line</a:t>
            </a:r>
            <a:endParaRPr lang="en-US" dirty="0"/>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70467"/>
          </a:xfrm>
        </p:spPr>
        <p:txBody>
          <a:bodyPr/>
          <a:lstStyle/>
          <a:p>
            <a:r>
              <a:rPr lang="en-US" dirty="0" smtClean="0"/>
              <a:t>Linux, Unix and </a:t>
            </a:r>
            <a:r>
              <a:rPr lang="en-US" smtClean="0"/>
              <a:t>Other Systems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318" y="1456267"/>
            <a:ext cx="4299522" cy="212847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455" y="1661252"/>
            <a:ext cx="4907972" cy="31498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222" y="3484993"/>
            <a:ext cx="2929660" cy="3097069"/>
          </a:xfrm>
          <a:prstGeom prst="rect">
            <a:avLst/>
          </a:prstGeom>
        </p:spPr>
      </p:pic>
    </p:spTree>
    <p:extLst>
      <p:ext uri="{BB962C8B-B14F-4D97-AF65-F5344CB8AC3E}">
        <p14:creationId xmlns:p14="http://schemas.microsoft.com/office/powerpoint/2010/main" val="1140384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vs </a:t>
            </a:r>
            <a:r>
              <a:rPr lang="en-US" dirty="0" err="1" smtClean="0"/>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3667" y="1631950"/>
            <a:ext cx="4419600" cy="18415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800" y="3695700"/>
            <a:ext cx="3124200" cy="2603500"/>
          </a:xfrm>
          <a:prstGeom prst="rect">
            <a:avLst/>
          </a:prstGeom>
        </p:spPr>
      </p:pic>
    </p:spTree>
    <p:extLst>
      <p:ext uri="{BB962C8B-B14F-4D97-AF65-F5344CB8AC3E}">
        <p14:creationId xmlns:p14="http://schemas.microsoft.com/office/powerpoint/2010/main" val="1435218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58333"/>
          </a:xfrm>
        </p:spPr>
        <p:txBody>
          <a:bodyPr/>
          <a:lstStyle/>
          <a:p>
            <a:r>
              <a:rPr lang="en-US" dirty="0" smtClean="0"/>
              <a:t>What is Open Source software?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5352" y="1744663"/>
            <a:ext cx="4773695" cy="4122737"/>
          </a:xfrm>
        </p:spPr>
      </p:pic>
    </p:spTree>
    <p:extLst>
      <p:ext uri="{BB962C8B-B14F-4D97-AF65-F5344CB8AC3E}">
        <p14:creationId xmlns:p14="http://schemas.microsoft.com/office/powerpoint/2010/main" val="1660651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59665"/>
          </a:xfrm>
        </p:spPr>
        <p:txBody>
          <a:bodyPr/>
          <a:lstStyle/>
          <a:p>
            <a:r>
              <a:rPr lang="en-US" dirty="0" smtClean="0"/>
              <a:t>A few other </a:t>
            </a:r>
            <a:r>
              <a:rPr lang="en-US" smtClean="0"/>
              <a:t>key terms </a:t>
            </a:r>
            <a:endParaRPr lang="en-US"/>
          </a:p>
        </p:txBody>
      </p:sp>
      <p:sp>
        <p:nvSpPr>
          <p:cNvPr id="3" name="Content Placeholder 2"/>
          <p:cNvSpPr>
            <a:spLocks noGrp="1"/>
          </p:cNvSpPr>
          <p:nvPr>
            <p:ph idx="1"/>
          </p:nvPr>
        </p:nvSpPr>
        <p:spPr>
          <a:xfrm>
            <a:off x="1371600" y="1545465"/>
            <a:ext cx="9601200" cy="4321935"/>
          </a:xfrm>
        </p:spPr>
        <p:txBody>
          <a:bodyPr/>
          <a:lstStyle/>
          <a:p>
            <a:r>
              <a:rPr lang="en-US" dirty="0"/>
              <a:t>Bash scripting - A script for a computer tells the computer what it should do or say. In the context of Bash scripts we are telling the Bash shell what it should do. A Bash script is a plain text file which contains a series of commands</a:t>
            </a:r>
            <a:r>
              <a:rPr lang="en-US" dirty="0" smtClean="0"/>
              <a:t>.</a:t>
            </a:r>
          </a:p>
          <a:p>
            <a:r>
              <a:rPr lang="en-US" dirty="0" smtClean="0"/>
              <a:t>Shell - A </a:t>
            </a:r>
            <a:r>
              <a:rPr lang="en-US" dirty="0"/>
              <a:t>shell is a program that provides the traditional, text-only user interface for Linux and other Unix-like operating systems.</a:t>
            </a:r>
          </a:p>
        </p:txBody>
      </p:sp>
    </p:spTree>
    <p:extLst>
      <p:ext uri="{BB962C8B-B14F-4D97-AF65-F5344CB8AC3E}">
        <p14:creationId xmlns:p14="http://schemas.microsoft.com/office/powerpoint/2010/main" val="12015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121735"/>
          </a:xfrm>
        </p:spPr>
        <p:txBody>
          <a:bodyPr/>
          <a:lstStyle/>
          <a:p>
            <a:r>
              <a:rPr lang="en-US" dirty="0" smtClean="0"/>
              <a:t>What do you need to code?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504" y="1807534"/>
            <a:ext cx="9042718" cy="4678325"/>
          </a:xfrm>
        </p:spPr>
      </p:pic>
    </p:spTree>
    <p:extLst>
      <p:ext uri="{BB962C8B-B14F-4D97-AF65-F5344CB8AC3E}">
        <p14:creationId xmlns:p14="http://schemas.microsoft.com/office/powerpoint/2010/main" val="706043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261534"/>
          </a:xfrm>
        </p:spPr>
        <p:txBody>
          <a:bodyPr>
            <a:normAutofit fontScale="90000"/>
          </a:bodyPr>
          <a:lstStyle/>
          <a:p>
            <a:r>
              <a:rPr lang="en-US" dirty="0" smtClean="0"/>
              <a:t>Let’s make our own </a:t>
            </a:r>
            <a:r>
              <a:rPr lang="en-US" dirty="0" err="1" smtClean="0"/>
              <a:t>GitHub</a:t>
            </a:r>
            <a:r>
              <a:rPr lang="en-US" dirty="0" smtClean="0"/>
              <a:t> profile</a:t>
            </a:r>
            <a:br>
              <a:rPr lang="en-US" dirty="0" smtClean="0"/>
            </a:br>
            <a:r>
              <a:rPr lang="en-US" dirty="0" smtClean="0">
                <a:hlinkClick r:id="rId2"/>
              </a:rPr>
              <a:t>www.github.com</a:t>
            </a:r>
            <a:r>
              <a:rPr lang="en-US" dirty="0" smtClean="0"/>
              <a:t/>
            </a:r>
            <a:br>
              <a:rPr lang="en-US" dirty="0" smtClean="0"/>
            </a:br>
            <a:r>
              <a:rPr lang="en-US" dirty="0"/>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8133" y="1947334"/>
            <a:ext cx="7128133" cy="4325937"/>
          </a:xfrm>
        </p:spPr>
      </p:pic>
    </p:spTree>
    <p:extLst>
      <p:ext uri="{BB962C8B-B14F-4D97-AF65-F5344CB8AC3E}">
        <p14:creationId xmlns:p14="http://schemas.microsoft.com/office/powerpoint/2010/main" val="226723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546336" cy="1252728"/>
          </a:xfrm>
        </p:spPr>
        <p:txBody>
          <a:bodyPr>
            <a:normAutofit fontScale="90000"/>
          </a:bodyPr>
          <a:lstStyle/>
          <a:p>
            <a:r>
              <a:rPr lang="en-US" dirty="0" smtClean="0"/>
              <a:t>Let’s Create Our Cloud 9 account</a:t>
            </a:r>
            <a:r>
              <a:rPr lang="en-US" dirty="0"/>
              <a:t/>
            </a:r>
            <a:br>
              <a:rPr lang="en-US" dirty="0"/>
            </a:br>
            <a:r>
              <a:rPr lang="en-US" dirty="0">
                <a:hlinkClick r:id="rId2"/>
              </a:rPr>
              <a:t>https://c9.io/web/sign-up/free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5726" y="2194243"/>
            <a:ext cx="7692947" cy="4313237"/>
          </a:xfrm>
        </p:spPr>
      </p:pic>
    </p:spTree>
    <p:extLst>
      <p:ext uri="{BB962C8B-B14F-4D97-AF65-F5344CB8AC3E}">
        <p14:creationId xmlns:p14="http://schemas.microsoft.com/office/powerpoint/2010/main" val="1060494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 20 Questions</a:t>
            </a:r>
            <a:endParaRPr lang="en-US" dirty="0"/>
          </a:p>
        </p:txBody>
      </p:sp>
      <p:sp>
        <p:nvSpPr>
          <p:cNvPr id="3" name="Content Placeholder 2"/>
          <p:cNvSpPr>
            <a:spLocks noGrp="1"/>
          </p:cNvSpPr>
          <p:nvPr>
            <p:ph idx="1"/>
          </p:nvPr>
        </p:nvSpPr>
        <p:spPr>
          <a:xfrm>
            <a:off x="1371600" y="1572768"/>
            <a:ext cx="9601200" cy="4294632"/>
          </a:xfrm>
        </p:spPr>
        <p:txBody>
          <a:bodyPr/>
          <a:lstStyle/>
          <a:p>
            <a:pPr marL="0" indent="0">
              <a:buNone/>
            </a:pPr>
            <a:r>
              <a:rPr lang="en-US" dirty="0" smtClean="0"/>
              <a:t>Let’s as a class play a game</a:t>
            </a:r>
          </a:p>
          <a:p>
            <a:pPr marL="0" indent="0">
              <a:buNone/>
            </a:pPr>
            <a:endParaRPr lang="en-US" dirty="0" smtClean="0"/>
          </a:p>
          <a:p>
            <a:pPr marL="0" indent="0">
              <a:buNone/>
            </a:pPr>
            <a:r>
              <a:rPr lang="en-US" dirty="0" smtClean="0"/>
              <a:t>If you don’t remember how to play 20 questions here is a quick recap: </a:t>
            </a:r>
          </a:p>
          <a:p>
            <a:pPr marL="0" indent="0">
              <a:buNone/>
            </a:pPr>
            <a:r>
              <a:rPr lang="en-US" dirty="0" smtClean="0"/>
              <a:t>One person thinks of an object and the other player gets to guess up to 20 questions to guess the object </a:t>
            </a:r>
            <a:endParaRPr lang="en-US" dirty="0"/>
          </a:p>
        </p:txBody>
      </p:sp>
    </p:spTree>
    <p:extLst>
      <p:ext uri="{BB962C8B-B14F-4D97-AF65-F5344CB8AC3E}">
        <p14:creationId xmlns:p14="http://schemas.microsoft.com/office/powerpoint/2010/main" val="246247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69848"/>
          </a:xfrm>
        </p:spPr>
        <p:txBody>
          <a:bodyPr/>
          <a:lstStyle/>
          <a:p>
            <a:r>
              <a:rPr lang="en-US" smtClean="0"/>
              <a:t>Debrief</a:t>
            </a:r>
            <a:endParaRPr lang="en-US"/>
          </a:p>
        </p:txBody>
      </p:sp>
      <p:sp>
        <p:nvSpPr>
          <p:cNvPr id="3" name="Content Placeholder 2"/>
          <p:cNvSpPr>
            <a:spLocks noGrp="1"/>
          </p:cNvSpPr>
          <p:nvPr>
            <p:ph idx="1"/>
          </p:nvPr>
        </p:nvSpPr>
        <p:spPr>
          <a:xfrm>
            <a:off x="1371600" y="1536192"/>
            <a:ext cx="9601200" cy="4331208"/>
          </a:xfrm>
        </p:spPr>
        <p:txBody>
          <a:bodyPr/>
          <a:lstStyle/>
          <a:p>
            <a:r>
              <a:rPr lang="en-US" dirty="0" smtClean="0"/>
              <a:t>What logic did you use to help make a guess? </a:t>
            </a:r>
          </a:p>
          <a:p>
            <a:r>
              <a:rPr lang="en-US" dirty="0" smtClean="0"/>
              <a:t>What strategies were effective? </a:t>
            </a:r>
          </a:p>
          <a:p>
            <a:r>
              <a:rPr lang="en-US" dirty="0" smtClean="0"/>
              <a:t>What strategies proved ineffective? </a:t>
            </a:r>
          </a:p>
          <a:p>
            <a:pPr marL="0" indent="0">
              <a:buNone/>
            </a:pPr>
            <a:endParaRPr lang="en-US" dirty="0"/>
          </a:p>
        </p:txBody>
      </p:sp>
    </p:spTree>
    <p:extLst>
      <p:ext uri="{BB962C8B-B14F-4D97-AF65-F5344CB8AC3E}">
        <p14:creationId xmlns:p14="http://schemas.microsoft.com/office/powerpoint/2010/main" val="192818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86968"/>
          </a:xfrm>
        </p:spPr>
        <p:txBody>
          <a:bodyPr/>
          <a:lstStyle/>
          <a:p>
            <a:r>
              <a:rPr lang="en-US" dirty="0" smtClean="0"/>
              <a:t>Computer Concepts We Used </a:t>
            </a:r>
            <a:endParaRPr lang="en-US" dirty="0"/>
          </a:p>
        </p:txBody>
      </p:sp>
      <p:sp>
        <p:nvSpPr>
          <p:cNvPr id="3" name="Content Placeholder 2"/>
          <p:cNvSpPr>
            <a:spLocks noGrp="1"/>
          </p:cNvSpPr>
          <p:nvPr>
            <p:ph idx="1"/>
          </p:nvPr>
        </p:nvSpPr>
        <p:spPr>
          <a:xfrm>
            <a:off x="1371600" y="1389888"/>
            <a:ext cx="9601200" cy="4477512"/>
          </a:xfrm>
        </p:spPr>
        <p:txBody>
          <a:bodyPr/>
          <a:lstStyle/>
          <a:p>
            <a:pPr fontAlgn="base"/>
            <a:r>
              <a:rPr lang="en-US" dirty="0"/>
              <a:t>C</a:t>
            </a:r>
            <a:r>
              <a:rPr lang="en-US" dirty="0" smtClean="0"/>
              <a:t>omputational </a:t>
            </a:r>
            <a:r>
              <a:rPr lang="en-US" dirty="0"/>
              <a:t>thinking</a:t>
            </a:r>
          </a:p>
          <a:p>
            <a:pPr fontAlgn="base"/>
            <a:r>
              <a:rPr lang="en-US" dirty="0"/>
              <a:t>L</a:t>
            </a:r>
            <a:r>
              <a:rPr lang="en-US" dirty="0" smtClean="0"/>
              <a:t>inear </a:t>
            </a:r>
            <a:r>
              <a:rPr lang="en-US" dirty="0"/>
              <a:t>search</a:t>
            </a:r>
          </a:p>
          <a:p>
            <a:pPr fontAlgn="base"/>
            <a:r>
              <a:rPr lang="en-US" dirty="0"/>
              <a:t>B</a:t>
            </a:r>
            <a:r>
              <a:rPr lang="en-US" dirty="0" smtClean="0"/>
              <a:t>inary </a:t>
            </a:r>
            <a:r>
              <a:rPr lang="en-US" dirty="0"/>
              <a:t>search</a:t>
            </a:r>
          </a:p>
          <a:p>
            <a:pPr fontAlgn="base"/>
            <a:r>
              <a:rPr lang="en-US" dirty="0"/>
              <a:t>D</a:t>
            </a:r>
            <a:r>
              <a:rPr lang="en-US" dirty="0" smtClean="0"/>
              <a:t>ivide </a:t>
            </a:r>
            <a:r>
              <a:rPr lang="en-US" dirty="0"/>
              <a:t>and conquer</a:t>
            </a:r>
          </a:p>
          <a:p>
            <a:pPr fontAlgn="base"/>
            <a:r>
              <a:rPr lang="en-US" dirty="0"/>
              <a:t>C</a:t>
            </a:r>
            <a:r>
              <a:rPr lang="en-US" dirty="0" smtClean="0"/>
              <a:t>omparing algorithms</a:t>
            </a:r>
            <a:endParaRPr lang="en-US" dirty="0"/>
          </a:p>
        </p:txBody>
      </p:sp>
    </p:spTree>
    <p:extLst>
      <p:ext uri="{BB962C8B-B14F-4D97-AF65-F5344CB8AC3E}">
        <p14:creationId xmlns:p14="http://schemas.microsoft.com/office/powerpoint/2010/main" val="1298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Purpose of Today’s Class</a:t>
            </a:r>
            <a:endParaRPr lang="en-US" sz="5400" dirty="0"/>
          </a:p>
        </p:txBody>
      </p:sp>
      <p:sp>
        <p:nvSpPr>
          <p:cNvPr id="3" name="Content Placeholder 2"/>
          <p:cNvSpPr>
            <a:spLocks noGrp="1"/>
          </p:cNvSpPr>
          <p:nvPr>
            <p:ph idx="1"/>
          </p:nvPr>
        </p:nvSpPr>
        <p:spPr>
          <a:xfrm>
            <a:off x="1246909" y="1745673"/>
            <a:ext cx="9725891" cy="4121727"/>
          </a:xfrm>
        </p:spPr>
        <p:txBody>
          <a:bodyPr>
            <a:normAutofit/>
          </a:bodyPr>
          <a:lstStyle/>
          <a:p>
            <a:pPr marL="0" indent="0">
              <a:buNone/>
            </a:pPr>
            <a:r>
              <a:rPr lang="en-US" sz="2800" dirty="0"/>
              <a:t>In </a:t>
            </a:r>
            <a:r>
              <a:rPr lang="en-US" sz="2800" dirty="0" smtClean="0"/>
              <a:t>today’s </a:t>
            </a:r>
            <a:r>
              <a:rPr lang="en-US" sz="2800" dirty="0"/>
              <a:t>class we learn about command line environments, getting started with </a:t>
            </a:r>
            <a:r>
              <a:rPr lang="en-US" sz="2800" dirty="0" err="1" smtClean="0"/>
              <a:t>GitHub</a:t>
            </a:r>
            <a:r>
              <a:rPr lang="en-US" sz="2800" dirty="0"/>
              <a:t>, and basic programming logic. </a:t>
            </a:r>
          </a:p>
        </p:txBody>
      </p:sp>
    </p:spTree>
    <p:extLst>
      <p:ext uri="{BB962C8B-B14F-4D97-AF65-F5344CB8AC3E}">
        <p14:creationId xmlns:p14="http://schemas.microsoft.com/office/powerpoint/2010/main" val="116087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in Cloud 9</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854" y="1584706"/>
            <a:ext cx="6977413" cy="4424362"/>
          </a:xfrm>
        </p:spPr>
      </p:pic>
    </p:spTree>
    <p:extLst>
      <p:ext uri="{BB962C8B-B14F-4D97-AF65-F5344CB8AC3E}">
        <p14:creationId xmlns:p14="http://schemas.microsoft.com/office/powerpoint/2010/main" val="1357669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am I? </a:t>
            </a:r>
            <a:br>
              <a:rPr lang="en-US" dirty="0" smtClean="0"/>
            </a:br>
            <a:r>
              <a:rPr lang="en-US" dirty="0" err="1" smtClean="0"/>
              <a:t>pwd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342" y="2171700"/>
            <a:ext cx="9443369" cy="3044244"/>
          </a:xfrm>
        </p:spPr>
      </p:pic>
    </p:spTree>
    <p:extLst>
      <p:ext uri="{BB962C8B-B14F-4D97-AF65-F5344CB8AC3E}">
        <p14:creationId xmlns:p14="http://schemas.microsoft.com/office/powerpoint/2010/main" val="8250603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Show the manual page for a command</a:t>
            </a:r>
            <a:br>
              <a:rPr lang="en-US" dirty="0" smtClean="0"/>
            </a:br>
            <a:r>
              <a:rPr lang="en-US" dirty="0" smtClean="0"/>
              <a:t>man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861" y="2798618"/>
            <a:ext cx="10675025" cy="1431636"/>
          </a:xfrm>
        </p:spPr>
      </p:pic>
    </p:spTree>
    <p:extLst>
      <p:ext uri="{BB962C8B-B14F-4D97-AF65-F5344CB8AC3E}">
        <p14:creationId xmlns:p14="http://schemas.microsoft.com/office/powerpoint/2010/main" val="124431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new directory</a:t>
            </a:r>
            <a:br>
              <a:rPr lang="en-US" dirty="0" smtClean="0"/>
            </a:br>
            <a:r>
              <a:rPr lang="en-US" dirty="0" err="1" smtClean="0"/>
              <a:t>mkdir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305" y="2171700"/>
            <a:ext cx="10218687" cy="2232875"/>
          </a:xfrm>
        </p:spPr>
      </p:pic>
    </p:spTree>
    <p:extLst>
      <p:ext uri="{BB962C8B-B14F-4D97-AF65-F5344CB8AC3E}">
        <p14:creationId xmlns:p14="http://schemas.microsoft.com/office/powerpoint/2010/main" val="8309217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Directory</a:t>
            </a:r>
            <a:br>
              <a:rPr lang="en-US" dirty="0" smtClean="0"/>
            </a:br>
            <a:r>
              <a:rPr lang="en-US" dirty="0" smtClean="0"/>
              <a:t>cd </a:t>
            </a:r>
            <a:r>
              <a:rPr lang="en-US" dirty="0" err="1" smtClean="0"/>
              <a:t>directory_name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9712" y="2171699"/>
            <a:ext cx="9821785" cy="1498779"/>
          </a:xfrm>
        </p:spPr>
      </p:pic>
    </p:spTree>
    <p:extLst>
      <p:ext uri="{BB962C8B-B14F-4D97-AF65-F5344CB8AC3E}">
        <p14:creationId xmlns:p14="http://schemas.microsoft.com/office/powerpoint/2010/main" val="14021824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new file </a:t>
            </a:r>
            <a:br>
              <a:rPr lang="en-US" dirty="0" smtClean="0"/>
            </a:br>
            <a:r>
              <a:rPr lang="en-US" dirty="0" smtClean="0"/>
              <a:t>touch </a:t>
            </a:r>
            <a:r>
              <a:rPr lang="en-US" dirty="0" err="1" smtClean="0"/>
              <a:t>file_name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899" y="2266682"/>
            <a:ext cx="10354611" cy="1287887"/>
          </a:xfrm>
        </p:spPr>
      </p:pic>
    </p:spTree>
    <p:extLst>
      <p:ext uri="{BB962C8B-B14F-4D97-AF65-F5344CB8AC3E}">
        <p14:creationId xmlns:p14="http://schemas.microsoft.com/office/powerpoint/2010/main" val="2110222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contents of a directory</a:t>
            </a:r>
            <a:br>
              <a:rPr lang="en-US" dirty="0" smtClean="0"/>
            </a:br>
            <a:r>
              <a:rPr lang="en-US" dirty="0" err="1" smtClean="0"/>
              <a:t>ls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3123" y="2171700"/>
            <a:ext cx="9865018" cy="1318475"/>
          </a:xfrm>
        </p:spPr>
      </p:pic>
    </p:spTree>
    <p:extLst>
      <p:ext uri="{BB962C8B-B14F-4D97-AF65-F5344CB8AC3E}">
        <p14:creationId xmlns:p14="http://schemas.microsoft.com/office/powerpoint/2010/main" val="1743050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the longer contents of a directory</a:t>
            </a:r>
            <a:br>
              <a:rPr lang="en-US" dirty="0" smtClean="0"/>
            </a:br>
            <a:r>
              <a:rPr lang="en-US" dirty="0" err="1" smtClean="0"/>
              <a:t>ls</a:t>
            </a:r>
            <a:r>
              <a:rPr lang="en-US" dirty="0" smtClean="0"/>
              <a:t> –l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4224" y="2493818"/>
            <a:ext cx="9398576" cy="1160318"/>
          </a:xfrm>
        </p:spPr>
      </p:pic>
    </p:spTree>
    <p:extLst>
      <p:ext uri="{BB962C8B-B14F-4D97-AF65-F5344CB8AC3E}">
        <p14:creationId xmlns:p14="http://schemas.microsoft.com/office/powerpoint/2010/main" val="364228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a File</a:t>
            </a:r>
            <a:br>
              <a:rPr lang="en-US" dirty="0" smtClean="0"/>
            </a:br>
            <a:r>
              <a:rPr lang="en-US" dirty="0" err="1" smtClean="0"/>
              <a:t>rm</a:t>
            </a:r>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382983"/>
            <a:ext cx="9417971" cy="1523999"/>
          </a:xfrm>
        </p:spPr>
      </p:pic>
    </p:spTree>
    <p:extLst>
      <p:ext uri="{BB962C8B-B14F-4D97-AF65-F5344CB8AC3E}">
        <p14:creationId xmlns:p14="http://schemas.microsoft.com/office/powerpoint/2010/main" val="149798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a file</a:t>
            </a:r>
            <a:br>
              <a:rPr lang="en-US" dirty="0" smtClean="0"/>
            </a:br>
            <a:r>
              <a:rPr lang="en-US" dirty="0" smtClean="0"/>
              <a:t>mv</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171700"/>
            <a:ext cx="10178805" cy="1362364"/>
          </a:xfrm>
        </p:spPr>
      </p:pic>
    </p:spTree>
    <p:extLst>
      <p:ext uri="{BB962C8B-B14F-4D97-AF65-F5344CB8AC3E}">
        <p14:creationId xmlns:p14="http://schemas.microsoft.com/office/powerpoint/2010/main" val="35642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38200"/>
          </a:xfrm>
        </p:spPr>
        <p:txBody>
          <a:bodyPr/>
          <a:lstStyle/>
          <a:p>
            <a:r>
              <a:rPr lang="en-US" dirty="0" smtClean="0"/>
              <a:t>What we </a:t>
            </a:r>
            <a:r>
              <a:rPr lang="en-US" smtClean="0"/>
              <a:t>will Accomplish Today</a:t>
            </a:r>
            <a:endParaRPr lang="en-US"/>
          </a:p>
        </p:txBody>
      </p:sp>
      <p:sp>
        <p:nvSpPr>
          <p:cNvPr id="3" name="Content Placeholder 2"/>
          <p:cNvSpPr>
            <a:spLocks noGrp="1"/>
          </p:cNvSpPr>
          <p:nvPr>
            <p:ph idx="1"/>
          </p:nvPr>
        </p:nvSpPr>
        <p:spPr>
          <a:xfrm>
            <a:off x="1371600" y="1524000"/>
            <a:ext cx="9601200" cy="4343400"/>
          </a:xfrm>
        </p:spPr>
        <p:txBody>
          <a:bodyPr/>
          <a:lstStyle/>
          <a:p>
            <a:r>
              <a:rPr lang="en-US" dirty="0" smtClean="0"/>
              <a:t>We will create our own </a:t>
            </a:r>
            <a:r>
              <a:rPr lang="en-US" dirty="0" err="1" smtClean="0"/>
              <a:t>GitHub</a:t>
            </a:r>
            <a:r>
              <a:rPr lang="en-US" dirty="0" smtClean="0"/>
              <a:t> profile</a:t>
            </a:r>
          </a:p>
          <a:p>
            <a:r>
              <a:rPr lang="en-US" dirty="0" smtClean="0"/>
              <a:t>Learn about the basics of a command line environment</a:t>
            </a:r>
          </a:p>
          <a:p>
            <a:r>
              <a:rPr lang="en-US" dirty="0" smtClean="0"/>
              <a:t>We will use cloud9 to play around with our Linux environment</a:t>
            </a:r>
          </a:p>
          <a:p>
            <a:r>
              <a:rPr lang="en-US" dirty="0" smtClean="0"/>
              <a:t>Learn some core programming concepts </a:t>
            </a:r>
          </a:p>
          <a:p>
            <a:r>
              <a:rPr lang="en-US" dirty="0"/>
              <a:t>W</a:t>
            </a:r>
            <a:r>
              <a:rPr lang="en-US" dirty="0" smtClean="0"/>
              <a:t>rite our first program</a:t>
            </a:r>
          </a:p>
          <a:p>
            <a:r>
              <a:rPr lang="en-US" dirty="0" smtClean="0"/>
              <a:t>Run our first program</a:t>
            </a:r>
          </a:p>
          <a:p>
            <a:r>
              <a:rPr lang="en-US" dirty="0" smtClean="0"/>
              <a:t>Add our files to </a:t>
            </a:r>
            <a:r>
              <a:rPr lang="en-US" dirty="0" err="1" smtClean="0"/>
              <a:t>G</a:t>
            </a:r>
            <a:r>
              <a:rPr lang="en-US" dirty="0" err="1" smtClean="0"/>
              <a:t>itHub</a:t>
            </a:r>
            <a:endParaRPr lang="en-US" dirty="0" smtClean="0"/>
          </a:p>
          <a:p>
            <a:r>
              <a:rPr lang="en-US" dirty="0" smtClean="0"/>
              <a:t>Learn how to set up our own environment on our home machine</a:t>
            </a:r>
          </a:p>
          <a:p>
            <a:endParaRPr lang="en-US" dirty="0"/>
          </a:p>
        </p:txBody>
      </p:sp>
    </p:spTree>
    <p:extLst>
      <p:ext uri="{BB962C8B-B14F-4D97-AF65-F5344CB8AC3E}">
        <p14:creationId xmlns:p14="http://schemas.microsoft.com/office/powerpoint/2010/main" val="7455983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Clear the contents of command line window</a:t>
            </a:r>
            <a:br>
              <a:rPr lang="en-US" dirty="0" smtClean="0"/>
            </a:br>
            <a:r>
              <a:rPr lang="en-US" dirty="0" smtClean="0"/>
              <a:t>clear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8268" y="2171699"/>
            <a:ext cx="9800938" cy="2261755"/>
          </a:xfrm>
        </p:spPr>
      </p:pic>
    </p:spTree>
    <p:extLst>
      <p:ext uri="{BB962C8B-B14F-4D97-AF65-F5344CB8AC3E}">
        <p14:creationId xmlns:p14="http://schemas.microsoft.com/office/powerpoint/2010/main" val="1884167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tree diagram of contents </a:t>
            </a:r>
            <a:br>
              <a:rPr lang="en-US" dirty="0" smtClean="0"/>
            </a:br>
            <a:r>
              <a:rPr lang="en-US" dirty="0" smtClean="0"/>
              <a:t>Tree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315" y="2549236"/>
            <a:ext cx="8106594" cy="2881746"/>
          </a:xfrm>
        </p:spPr>
      </p:pic>
    </p:spTree>
    <p:extLst>
      <p:ext uri="{BB962C8B-B14F-4D97-AF65-F5344CB8AC3E}">
        <p14:creationId xmlns:p14="http://schemas.microsoft.com/office/powerpoint/2010/main" val="324763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a directory</a:t>
            </a:r>
            <a:br>
              <a:rPr lang="en-US" dirty="0" smtClean="0"/>
            </a:br>
            <a:r>
              <a:rPr lang="en-US" dirty="0" err="1" smtClean="0"/>
              <a:t>rm</a:t>
            </a:r>
            <a:r>
              <a:rPr lang="en-US" dirty="0" smtClean="0"/>
              <a:t> –r </a:t>
            </a:r>
            <a:r>
              <a:rPr lang="en-US" dirty="0" err="1" smtClean="0"/>
              <a:t>directoryname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2436" y="2493818"/>
            <a:ext cx="10319528" cy="1022927"/>
          </a:xfrm>
        </p:spPr>
      </p:pic>
    </p:spTree>
    <p:extLst>
      <p:ext uri="{BB962C8B-B14F-4D97-AF65-F5344CB8AC3E}">
        <p14:creationId xmlns:p14="http://schemas.microsoft.com/office/powerpoint/2010/main" val="332266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 file </a:t>
            </a:r>
            <a:br>
              <a:rPr lang="en-US" dirty="0" smtClean="0"/>
            </a:br>
            <a:r>
              <a:rPr lang="en-US" dirty="0" smtClean="0"/>
              <a:t>cat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473" y="2410692"/>
            <a:ext cx="10575086" cy="1773380"/>
          </a:xfrm>
        </p:spPr>
      </p:pic>
    </p:spTree>
    <p:extLst>
      <p:ext uri="{BB962C8B-B14F-4D97-AF65-F5344CB8AC3E}">
        <p14:creationId xmlns:p14="http://schemas.microsoft.com/office/powerpoint/2010/main" val="501772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t>
            </a:r>
            <a:r>
              <a:rPr lang="en-US" dirty="0" smtClean="0"/>
              <a:t>ells </a:t>
            </a:r>
            <a:r>
              <a:rPr lang="en-US" dirty="0"/>
              <a:t>you how many lines, words and characters there are in a </a:t>
            </a:r>
            <a:r>
              <a:rPr lang="en-US" dirty="0" smtClean="0"/>
              <a:t>file</a:t>
            </a:r>
            <a:br>
              <a:rPr lang="en-US" dirty="0" smtClean="0"/>
            </a:br>
            <a:r>
              <a:rPr lang="en-US" dirty="0" err="1" smtClean="0"/>
              <a:t>wc</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5949" y="3103419"/>
            <a:ext cx="8740227" cy="665017"/>
          </a:xfrm>
        </p:spPr>
      </p:pic>
    </p:spTree>
    <p:extLst>
      <p:ext uri="{BB962C8B-B14F-4D97-AF65-F5344CB8AC3E}">
        <p14:creationId xmlns:p14="http://schemas.microsoft.com/office/powerpoint/2010/main" val="158690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tricks </a:t>
            </a:r>
            <a:endParaRPr lang="en-US" dirty="0"/>
          </a:p>
        </p:txBody>
      </p:sp>
      <p:sp>
        <p:nvSpPr>
          <p:cNvPr id="3" name="Content Placeholder 2"/>
          <p:cNvSpPr>
            <a:spLocks noGrp="1"/>
          </p:cNvSpPr>
          <p:nvPr>
            <p:ph idx="1"/>
          </p:nvPr>
        </p:nvSpPr>
        <p:spPr>
          <a:xfrm>
            <a:off x="1371600" y="1648496"/>
            <a:ext cx="9601200" cy="4218904"/>
          </a:xfrm>
        </p:spPr>
        <p:txBody>
          <a:bodyPr/>
          <a:lstStyle/>
          <a:p>
            <a:r>
              <a:rPr lang="en-US" dirty="0" smtClean="0"/>
              <a:t>Tab complete </a:t>
            </a:r>
          </a:p>
          <a:p>
            <a:r>
              <a:rPr lang="en-US" dirty="0" smtClean="0"/>
              <a:t>The up arrow</a:t>
            </a:r>
          </a:p>
          <a:p>
            <a:r>
              <a:rPr lang="en-US" dirty="0" smtClean="0"/>
              <a:t>The down arrow</a:t>
            </a:r>
            <a:endParaRPr lang="en-US" dirty="0"/>
          </a:p>
        </p:txBody>
      </p:sp>
    </p:spTree>
    <p:extLst>
      <p:ext uri="{BB962C8B-B14F-4D97-AF65-F5344CB8AC3E}">
        <p14:creationId xmlns:p14="http://schemas.microsoft.com/office/powerpoint/2010/main" val="17881759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key commands for changing directories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6099" y="2171700"/>
            <a:ext cx="9177177" cy="2381250"/>
          </a:xfrm>
        </p:spPr>
      </p:pic>
    </p:spTree>
    <p:extLst>
      <p:ext uri="{BB962C8B-B14F-4D97-AF65-F5344CB8AC3E}">
        <p14:creationId xmlns:p14="http://schemas.microsoft.com/office/powerpoint/2010/main" val="19106618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Around On The Command Line</a:t>
            </a:r>
            <a:endParaRPr lang="en-US" dirty="0"/>
          </a:p>
        </p:txBody>
      </p:sp>
      <p:sp>
        <p:nvSpPr>
          <p:cNvPr id="3" name="Content Placeholder 2"/>
          <p:cNvSpPr>
            <a:spLocks noGrp="1"/>
          </p:cNvSpPr>
          <p:nvPr>
            <p:ph idx="1"/>
          </p:nvPr>
        </p:nvSpPr>
        <p:spPr/>
        <p:txBody>
          <a:bodyPr/>
          <a:lstStyle/>
          <a:p>
            <a:r>
              <a:rPr lang="en-US" dirty="0" smtClean="0"/>
              <a:t>Let’s take a few minutes to create a few files, move some files and generally play around to get to know the command line. </a:t>
            </a:r>
            <a:endParaRPr lang="en-US" dirty="0"/>
          </a:p>
        </p:txBody>
      </p:sp>
    </p:spTree>
    <p:extLst>
      <p:ext uri="{BB962C8B-B14F-4D97-AF65-F5344CB8AC3E}">
        <p14:creationId xmlns:p14="http://schemas.microsoft.com/office/powerpoint/2010/main" val="192048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564" y="1481138"/>
            <a:ext cx="7895271" cy="4386262"/>
          </a:xfrm>
        </p:spPr>
      </p:pic>
    </p:spTree>
    <p:extLst>
      <p:ext uri="{BB962C8B-B14F-4D97-AF65-F5344CB8AC3E}">
        <p14:creationId xmlns:p14="http://schemas.microsoft.com/office/powerpoint/2010/main" val="10467412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1442" y="1878418"/>
            <a:ext cx="6553200" cy="2057400"/>
          </a:xfrm>
        </p:spPr>
      </p:pic>
    </p:spTree>
    <p:extLst>
      <p:ext uri="{BB962C8B-B14F-4D97-AF65-F5344CB8AC3E}">
        <p14:creationId xmlns:p14="http://schemas.microsoft.com/office/powerpoint/2010/main" val="1209379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We </a:t>
            </a:r>
            <a:r>
              <a:rPr lang="en-US" dirty="0"/>
              <a:t>W</a:t>
            </a:r>
            <a:r>
              <a:rPr lang="en-US" dirty="0" smtClean="0"/>
              <a:t>ill </a:t>
            </a:r>
            <a:r>
              <a:rPr lang="en-US" dirty="0"/>
              <a:t>L</a:t>
            </a:r>
            <a:r>
              <a:rPr lang="en-US" dirty="0" smtClean="0"/>
              <a:t>earn </a:t>
            </a:r>
            <a:r>
              <a:rPr lang="en-US" dirty="0"/>
              <a:t>H</a:t>
            </a:r>
            <a:r>
              <a:rPr lang="en-US" dirty="0" smtClean="0"/>
              <a:t>ow Learn to Code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2775" y="1828800"/>
            <a:ext cx="3581400" cy="3581400"/>
          </a:xfrm>
        </p:spPr>
      </p:pic>
    </p:spTree>
    <p:extLst>
      <p:ext uri="{BB962C8B-B14F-4D97-AF65-F5344CB8AC3E}">
        <p14:creationId xmlns:p14="http://schemas.microsoft.com/office/powerpoint/2010/main" val="387346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our first program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729" y="2171700"/>
            <a:ext cx="9644903" cy="723900"/>
          </a:xfrm>
        </p:spPr>
      </p:pic>
    </p:spTree>
    <p:extLst>
      <p:ext uri="{BB962C8B-B14F-4D97-AF65-F5344CB8AC3E}">
        <p14:creationId xmlns:p14="http://schemas.microsoft.com/office/powerpoint/2010/main" val="1086392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2</a:t>
            </a:r>
            <a:r>
              <a:rPr lang="en-US" baseline="30000" dirty="0" smtClean="0"/>
              <a:t>nd</a:t>
            </a:r>
            <a:r>
              <a:rPr lang="en-US" dirty="0" smtClean="0"/>
              <a:t> Python Program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9451" y="1828801"/>
            <a:ext cx="8280634" cy="4210492"/>
          </a:xfrm>
        </p:spPr>
      </p:pic>
    </p:spTree>
    <p:extLst>
      <p:ext uri="{BB962C8B-B14F-4D97-AF65-F5344CB8AC3E}">
        <p14:creationId xmlns:p14="http://schemas.microsoft.com/office/powerpoint/2010/main" val="406011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and around and adjust the 2</a:t>
            </a:r>
            <a:r>
              <a:rPr lang="en-US" baseline="30000" dirty="0" smtClean="0"/>
              <a:t>nd</a:t>
            </a:r>
            <a:r>
              <a:rPr lang="en-US" dirty="0" smtClean="0"/>
              <a:t> program</a:t>
            </a:r>
            <a:endParaRPr lang="en-US" dirty="0"/>
          </a:p>
        </p:txBody>
      </p:sp>
      <p:sp>
        <p:nvSpPr>
          <p:cNvPr id="3" name="Content Placeholder 2"/>
          <p:cNvSpPr>
            <a:spLocks noGrp="1"/>
          </p:cNvSpPr>
          <p:nvPr>
            <p:ph idx="1"/>
          </p:nvPr>
        </p:nvSpPr>
        <p:spPr/>
        <p:txBody>
          <a:bodyPr/>
          <a:lstStyle/>
          <a:p>
            <a:r>
              <a:rPr lang="en-US" dirty="0" smtClean="0"/>
              <a:t>Make changes a you see fit </a:t>
            </a:r>
          </a:p>
          <a:p>
            <a:r>
              <a:rPr lang="en-US" dirty="0" smtClean="0"/>
              <a:t>Run the program when you are ready </a:t>
            </a:r>
          </a:p>
          <a:p>
            <a:r>
              <a:rPr lang="en-US" dirty="0" smtClean="0"/>
              <a:t>Let me know if you have any questions</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1313592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add our files to </a:t>
            </a:r>
            <a:r>
              <a:rPr lang="en-US" dirty="0" err="1" smtClean="0"/>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6700" y="1993106"/>
            <a:ext cx="9436100" cy="1371600"/>
          </a:xfrm>
        </p:spPr>
      </p:pic>
    </p:spTree>
    <p:extLst>
      <p:ext uri="{BB962C8B-B14F-4D97-AF65-F5344CB8AC3E}">
        <p14:creationId xmlns:p14="http://schemas.microsoft.com/office/powerpoint/2010/main" val="14384563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This at Home</a:t>
            </a:r>
            <a:endParaRPr lang="en-US" dirty="0"/>
          </a:p>
        </p:txBody>
      </p:sp>
      <p:sp>
        <p:nvSpPr>
          <p:cNvPr id="3" name="Content Placeholder 2"/>
          <p:cNvSpPr>
            <a:spLocks noGrp="1"/>
          </p:cNvSpPr>
          <p:nvPr>
            <p:ph idx="1"/>
          </p:nvPr>
        </p:nvSpPr>
        <p:spPr>
          <a:xfrm>
            <a:off x="1371600" y="1554480"/>
            <a:ext cx="9601200" cy="4312920"/>
          </a:xfrm>
        </p:spPr>
        <p:txBody>
          <a:bodyPr/>
          <a:lstStyle/>
          <a:p>
            <a:pPr marL="0" indent="0">
              <a:buNone/>
            </a:pPr>
            <a:r>
              <a:rPr lang="en-US" dirty="0" smtClean="0"/>
              <a:t>Shell Environments </a:t>
            </a:r>
          </a:p>
          <a:p>
            <a:r>
              <a:rPr lang="en-US" dirty="0" smtClean="0"/>
              <a:t>On a mac – there is a Linux environment that comes pre-installed called the terminal </a:t>
            </a:r>
          </a:p>
          <a:p>
            <a:pPr lvl="1"/>
            <a:r>
              <a:rPr lang="en-US" dirty="0" smtClean="0"/>
              <a:t>To get to the terminal go to finder select utilities and inside the folder you should </a:t>
            </a:r>
          </a:p>
          <a:p>
            <a:pPr lvl="2"/>
            <a:r>
              <a:rPr lang="en-US" dirty="0" smtClean="0"/>
              <a:t>On a PC – There are many options but I really like </a:t>
            </a:r>
            <a:r>
              <a:rPr lang="en-US" dirty="0" err="1" smtClean="0"/>
              <a:t>babun</a:t>
            </a:r>
            <a:r>
              <a:rPr lang="en-US" dirty="0"/>
              <a:t> - </a:t>
            </a:r>
            <a:r>
              <a:rPr lang="en-US" dirty="0">
                <a:hlinkClick r:id="rId2"/>
              </a:rPr>
              <a:t>http://babun.github.io</a:t>
            </a:r>
            <a:r>
              <a:rPr lang="en-US" dirty="0" smtClean="0">
                <a:hlinkClick r:id="rId2"/>
              </a:rPr>
              <a:t>/</a:t>
            </a:r>
            <a:endParaRPr lang="en-US" dirty="0" smtClean="0"/>
          </a:p>
          <a:p>
            <a:pPr marL="0" lvl="2" indent="0">
              <a:buNone/>
            </a:pPr>
            <a:endParaRPr lang="en-US" dirty="0" smtClean="0"/>
          </a:p>
          <a:p>
            <a:pPr marL="0" lvl="2" indent="0">
              <a:buNone/>
            </a:pPr>
            <a:r>
              <a:rPr lang="en-US" dirty="0" smtClean="0"/>
              <a:t>Text Editors </a:t>
            </a:r>
          </a:p>
          <a:p>
            <a:pPr lvl="2"/>
            <a:r>
              <a:rPr lang="en-US" dirty="0"/>
              <a:t>Sublime Text - </a:t>
            </a:r>
            <a:r>
              <a:rPr lang="en-US" dirty="0">
                <a:hlinkClick r:id="rId3"/>
              </a:rPr>
              <a:t>http://www.sublimetext.com</a:t>
            </a:r>
            <a:r>
              <a:rPr lang="en-US" dirty="0" smtClean="0">
                <a:hlinkClick r:id="rId3"/>
              </a:rPr>
              <a:t>/</a:t>
            </a:r>
            <a:endParaRPr lang="en-US" dirty="0" smtClean="0"/>
          </a:p>
          <a:p>
            <a:pPr lvl="2"/>
            <a:r>
              <a:rPr lang="en-US" dirty="0"/>
              <a:t>Atom - </a:t>
            </a:r>
            <a:r>
              <a:rPr lang="en-US" dirty="0">
                <a:hlinkClick r:id="rId4"/>
              </a:rPr>
              <a:t>https://atom.io</a:t>
            </a:r>
            <a:r>
              <a:rPr lang="en-US" dirty="0" smtClean="0">
                <a:hlinkClick r:id="rId4"/>
              </a:rPr>
              <a:t>/</a:t>
            </a:r>
            <a:endParaRPr lang="en-US" dirty="0" smtClean="0"/>
          </a:p>
          <a:p>
            <a:pPr lvl="2"/>
            <a:r>
              <a:rPr lang="en-US" dirty="0"/>
              <a:t>Notepad ++ for PC only - https://notepad-plus-</a:t>
            </a:r>
            <a:r>
              <a:rPr lang="en-US" dirty="0" err="1"/>
              <a:t>plus.org</a:t>
            </a:r>
            <a:r>
              <a:rPr lang="en-US" dirty="0"/>
              <a:t>/</a:t>
            </a:r>
            <a:endParaRPr lang="en-US" dirty="0" smtClean="0"/>
          </a:p>
        </p:txBody>
      </p:sp>
    </p:spTree>
    <p:extLst>
      <p:ext uri="{BB962C8B-B14F-4D97-AF65-F5344CB8AC3E}">
        <p14:creationId xmlns:p14="http://schemas.microsoft.com/office/powerpoint/2010/main" val="1983228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coolest thing about DC right now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4566" y="1390917"/>
            <a:ext cx="3198689" cy="319868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307" y="1828150"/>
            <a:ext cx="3808737" cy="239950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9988" y="3391949"/>
            <a:ext cx="2118574" cy="211857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4736225"/>
            <a:ext cx="1765300" cy="185117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435" y="4727069"/>
            <a:ext cx="4360053" cy="714564"/>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7816" y="1828150"/>
            <a:ext cx="2219036" cy="1117500"/>
          </a:xfrm>
          <a:prstGeom prst="rect">
            <a:avLst/>
          </a:prstGeom>
        </p:spPr>
      </p:pic>
    </p:spTree>
    <p:extLst>
      <p:ext uri="{BB962C8B-B14F-4D97-AF65-F5344CB8AC3E}">
        <p14:creationId xmlns:p14="http://schemas.microsoft.com/office/powerpoint/2010/main" val="18266204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Resources Does The Library Offer?</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171700"/>
            <a:ext cx="5042109" cy="3102049"/>
          </a:xfr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523" y="3722724"/>
            <a:ext cx="4159398" cy="2654300"/>
          </a:xfrm>
          <a:prstGeom prst="rect">
            <a:avLst/>
          </a:prstGeom>
        </p:spPr>
      </p:pic>
    </p:spTree>
    <p:extLst>
      <p:ext uri="{BB962C8B-B14F-4D97-AF65-F5344CB8AC3E}">
        <p14:creationId xmlns:p14="http://schemas.microsoft.com/office/powerpoint/2010/main" val="4342486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a:t>C</a:t>
            </a:r>
            <a:r>
              <a:rPr lang="en-US" dirty="0" smtClean="0"/>
              <a:t>lasses in this </a:t>
            </a:r>
            <a:r>
              <a:rPr lang="en-US" dirty="0"/>
              <a:t>S</a:t>
            </a:r>
            <a:r>
              <a:rPr lang="en-US" dirty="0" smtClean="0"/>
              <a:t>eries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1164" y="1512997"/>
            <a:ext cx="3463636" cy="5189683"/>
          </a:xfrm>
        </p:spPr>
      </p:pic>
    </p:spTree>
    <p:extLst>
      <p:ext uri="{BB962C8B-B14F-4D97-AF65-F5344CB8AC3E}">
        <p14:creationId xmlns:p14="http://schemas.microsoft.com/office/powerpoint/2010/main" val="17077461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Learning </a:t>
            </a:r>
            <a:r>
              <a:rPr lang="en-US" dirty="0"/>
              <a:t>H</a:t>
            </a:r>
            <a:r>
              <a:rPr lang="en-US" dirty="0" smtClean="0"/>
              <a:t>ow to Code </a:t>
            </a:r>
            <a:endParaRPr lang="en-US" dirty="0"/>
          </a:p>
        </p:txBody>
      </p:sp>
      <p:sp>
        <p:nvSpPr>
          <p:cNvPr id="3" name="Content Placeholder 2"/>
          <p:cNvSpPr>
            <a:spLocks noGrp="1"/>
          </p:cNvSpPr>
          <p:nvPr>
            <p:ph idx="1"/>
          </p:nvPr>
        </p:nvSpPr>
        <p:spPr>
          <a:xfrm>
            <a:off x="1371600" y="1847088"/>
            <a:ext cx="9601200" cy="4020312"/>
          </a:xfrm>
        </p:spPr>
        <p:txBody>
          <a:bodyPr/>
          <a:lstStyle/>
          <a:p>
            <a:r>
              <a:rPr lang="en-US" dirty="0" smtClean="0"/>
              <a:t>What have you tried? </a:t>
            </a:r>
          </a:p>
          <a:p>
            <a:r>
              <a:rPr lang="en-US" dirty="0" smtClean="0"/>
              <a:t>What’s worked well for you? </a:t>
            </a:r>
          </a:p>
          <a:p>
            <a:r>
              <a:rPr lang="en-US" dirty="0" smtClean="0"/>
              <a:t>What hasn’t worked for you?</a:t>
            </a:r>
          </a:p>
          <a:p>
            <a:r>
              <a:rPr lang="en-US" dirty="0" smtClean="0"/>
              <a:t>What can we try?  </a:t>
            </a:r>
          </a:p>
        </p:txBody>
      </p:sp>
    </p:spTree>
    <p:extLst>
      <p:ext uri="{BB962C8B-B14F-4D97-AF65-F5344CB8AC3E}">
        <p14:creationId xmlns:p14="http://schemas.microsoft.com/office/powerpoint/2010/main" val="4527034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Comments, Feedback</a:t>
            </a:r>
            <a:endParaRPr lang="en-US" dirty="0"/>
          </a:p>
        </p:txBody>
      </p:sp>
      <p:sp>
        <p:nvSpPr>
          <p:cNvPr id="3" name="Content Placeholder 2"/>
          <p:cNvSpPr>
            <a:spLocks noGrp="1"/>
          </p:cNvSpPr>
          <p:nvPr>
            <p:ph idx="1"/>
          </p:nvPr>
        </p:nvSpPr>
        <p:spPr>
          <a:xfrm>
            <a:off x="1371600" y="1924050"/>
            <a:ext cx="9601200" cy="3943350"/>
          </a:xfrm>
        </p:spPr>
        <p:txBody>
          <a:bodyPr/>
          <a:lstStyle/>
          <a:p>
            <a:r>
              <a:rPr lang="en-US" dirty="0" smtClean="0"/>
              <a:t>Let us know if you have any</a:t>
            </a:r>
            <a:endParaRPr lang="en-US" dirty="0"/>
          </a:p>
        </p:txBody>
      </p:sp>
    </p:spTree>
    <p:extLst>
      <p:ext uri="{BB962C8B-B14F-4D97-AF65-F5344CB8AC3E}">
        <p14:creationId xmlns:p14="http://schemas.microsoft.com/office/powerpoint/2010/main" val="45276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Why Code? </a:t>
            </a:r>
            <a:endParaRPr lang="en-US" sz="5400" dirty="0"/>
          </a:p>
        </p:txBody>
      </p:sp>
      <p:sp>
        <p:nvSpPr>
          <p:cNvPr id="3" name="Content Placeholder 2"/>
          <p:cNvSpPr>
            <a:spLocks noGrp="1"/>
          </p:cNvSpPr>
          <p:nvPr>
            <p:ph idx="1"/>
          </p:nvPr>
        </p:nvSpPr>
        <p:spPr>
          <a:xfrm>
            <a:off x="1507066" y="1811867"/>
            <a:ext cx="9465733" cy="4436532"/>
          </a:xfrm>
        </p:spPr>
        <p:txBody>
          <a:bodyPr/>
          <a:lstStyle/>
          <a:p>
            <a:pPr marL="0" indent="0">
              <a:buNone/>
            </a:pPr>
            <a:r>
              <a:rPr lang="en-US" dirty="0" smtClean="0"/>
              <a:t>“I </a:t>
            </a:r>
            <a:r>
              <a:rPr lang="en-US" dirty="0"/>
              <a:t>think everyone should get a little exposure to computer science because it really forces you to think in a slightly different way, and it’s a skill that you can apply in life in general, whether you end up in computer science or </a:t>
            </a:r>
            <a:r>
              <a:rPr lang="en-US" dirty="0" smtClean="0"/>
              <a:t>not” - </a:t>
            </a:r>
            <a:r>
              <a:rPr lang="en-US" dirty="0"/>
              <a:t>Tony </a:t>
            </a:r>
            <a:r>
              <a:rPr lang="en-US" dirty="0" smtClean="0"/>
              <a:t>Hsieh</a:t>
            </a:r>
          </a:p>
          <a:p>
            <a:pPr marL="0" indent="0">
              <a:buNone/>
            </a:pPr>
            <a:endParaRPr lang="en-US" dirty="0" smtClean="0"/>
          </a:p>
          <a:p>
            <a:pPr marL="0" indent="0">
              <a:buNone/>
            </a:pPr>
            <a:r>
              <a:rPr lang="en-US" dirty="0" smtClean="0"/>
              <a:t>“Software </a:t>
            </a:r>
            <a:r>
              <a:rPr lang="en-US" dirty="0"/>
              <a:t>touches all of these different things you use, and tech companies are revolutionizing all different areas of the world...from how we shop to how farming works, all these things that aren't technical are being turned upside down by software. So being able to play in that universe really makes a difference” -  </a:t>
            </a:r>
            <a:r>
              <a:rPr lang="en-US" dirty="0" smtClean="0"/>
              <a:t>Drew </a:t>
            </a:r>
            <a:r>
              <a:rPr lang="en-US" dirty="0"/>
              <a:t>Houston</a:t>
            </a:r>
            <a:endParaRPr lang="en-US" dirty="0" smtClean="0"/>
          </a:p>
          <a:p>
            <a:pPr marL="0" indent="0">
              <a:buNone/>
            </a:pPr>
            <a:endParaRPr lang="en-US" dirty="0" smtClean="0"/>
          </a:p>
          <a:p>
            <a:pPr marL="0" indent="0">
              <a:buNone/>
            </a:pPr>
            <a:r>
              <a:rPr lang="en-US" dirty="0" smtClean="0"/>
              <a:t>“Coding </a:t>
            </a:r>
            <a:r>
              <a:rPr lang="en-US" dirty="0"/>
              <a:t>is today’s language of creativity. All our children deserve a chance to become creators instead consumers of computer </a:t>
            </a:r>
            <a:r>
              <a:rPr lang="en-US" dirty="0" smtClean="0"/>
              <a:t>science” - </a:t>
            </a:r>
            <a:r>
              <a:rPr lang="en-US" dirty="0"/>
              <a:t>Maria </a:t>
            </a:r>
            <a:r>
              <a:rPr lang="en-US" dirty="0" err="1"/>
              <a:t>Klawe</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0138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a:t>
            </a:r>
            <a:endParaRPr lang="en-US" dirty="0"/>
          </a:p>
        </p:txBody>
      </p:sp>
      <p:sp>
        <p:nvSpPr>
          <p:cNvPr id="3" name="Content Placeholder 2"/>
          <p:cNvSpPr>
            <a:spLocks noGrp="1"/>
          </p:cNvSpPr>
          <p:nvPr>
            <p:ph idx="1"/>
          </p:nvPr>
        </p:nvSpPr>
        <p:spPr>
          <a:xfrm>
            <a:off x="1371600" y="1444752"/>
            <a:ext cx="9601200" cy="4422648"/>
          </a:xfrm>
        </p:spPr>
        <p:txBody>
          <a:bodyPr/>
          <a:lstStyle/>
          <a:p>
            <a:pPr marL="0" indent="0">
              <a:buNone/>
            </a:pPr>
            <a:r>
              <a:rPr lang="en-US" dirty="0" smtClean="0"/>
              <a:t>Jessica Garson</a:t>
            </a:r>
          </a:p>
          <a:p>
            <a:pPr marL="0" indent="0">
              <a:buNone/>
            </a:pPr>
            <a:r>
              <a:rPr lang="en-US" dirty="0" smtClean="0">
                <a:hlinkClick r:id="rId2"/>
              </a:rPr>
              <a:t>Jessica.Garson@gmail.com</a:t>
            </a:r>
            <a:endParaRPr lang="en-US" dirty="0" smtClean="0"/>
          </a:p>
          <a:p>
            <a:pPr marL="0" indent="0">
              <a:buNone/>
            </a:pPr>
            <a:r>
              <a:rPr lang="en-US" dirty="0" smtClean="0">
                <a:hlinkClick r:id="rId3"/>
              </a:rPr>
              <a:t>Jessica.Garson@bm.com</a:t>
            </a:r>
            <a:r>
              <a:rPr lang="en-US" dirty="0" smtClean="0"/>
              <a:t> </a:t>
            </a:r>
          </a:p>
          <a:p>
            <a:pPr marL="0" indent="0">
              <a:buNone/>
            </a:pPr>
            <a:r>
              <a:rPr lang="en-US" dirty="0" smtClean="0"/>
              <a:t>Twitter: @</a:t>
            </a:r>
            <a:r>
              <a:rPr lang="en-US" dirty="0" err="1" smtClean="0"/>
              <a:t>jessicagarson</a:t>
            </a:r>
            <a:endParaRPr lang="en-US" dirty="0" smtClean="0"/>
          </a:p>
          <a:p>
            <a:pPr marL="0" indent="0">
              <a:buNone/>
            </a:pPr>
            <a:endParaRPr lang="en-US" dirty="0"/>
          </a:p>
        </p:txBody>
      </p:sp>
    </p:spTree>
    <p:extLst>
      <p:ext uri="{BB962C8B-B14F-4D97-AF65-F5344CB8AC3E}">
        <p14:creationId xmlns:p14="http://schemas.microsoft.com/office/powerpoint/2010/main" val="1886086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wish you knew before you got started coding?</a:t>
            </a:r>
            <a:endParaRPr lang="en-US" dirty="0"/>
          </a:p>
        </p:txBody>
      </p:sp>
      <p:sp>
        <p:nvSpPr>
          <p:cNvPr id="3" name="Content Placeholder 2"/>
          <p:cNvSpPr>
            <a:spLocks noGrp="1"/>
          </p:cNvSpPr>
          <p:nvPr>
            <p:ph idx="1"/>
          </p:nvPr>
        </p:nvSpPr>
        <p:spPr/>
        <p:txBody>
          <a:bodyPr/>
          <a:lstStyle/>
          <a:p>
            <a:pPr marL="0" indent="0">
              <a:buNone/>
            </a:pPr>
            <a:r>
              <a:rPr lang="en-US" dirty="0" smtClean="0"/>
              <a:t>“Be </a:t>
            </a:r>
            <a:r>
              <a:rPr lang="en-US" dirty="0"/>
              <a:t>more fearless and break your computer. You learn the most in the </a:t>
            </a:r>
            <a:r>
              <a:rPr lang="en-US" dirty="0" smtClean="0"/>
              <a:t>debugging” – Tanya </a:t>
            </a:r>
            <a:r>
              <a:rPr lang="en-US" dirty="0" err="1" smtClean="0"/>
              <a:t>Tarr</a:t>
            </a:r>
            <a:endParaRPr lang="en-US" dirty="0"/>
          </a:p>
          <a:p>
            <a:pPr marL="0" indent="0">
              <a:buNone/>
            </a:pPr>
            <a:r>
              <a:rPr lang="en-US" dirty="0" smtClean="0"/>
              <a:t>“</a:t>
            </a:r>
            <a:r>
              <a:rPr lang="en-US" dirty="0"/>
              <a:t>L</a:t>
            </a:r>
            <a:r>
              <a:rPr lang="en-US" dirty="0" smtClean="0"/>
              <a:t>earning </a:t>
            </a:r>
            <a:r>
              <a:rPr lang="en-US" dirty="0"/>
              <a:t>a new pattern is much more valuable than a new </a:t>
            </a:r>
            <a:r>
              <a:rPr lang="en-US" dirty="0" smtClean="0"/>
              <a:t>language” – Travis Hoppe</a:t>
            </a:r>
          </a:p>
          <a:p>
            <a:pPr marL="0" indent="0">
              <a:buNone/>
            </a:pPr>
            <a:r>
              <a:rPr lang="en-US" dirty="0" smtClean="0"/>
              <a:t>“Even </a:t>
            </a:r>
            <a:r>
              <a:rPr lang="en-US" dirty="0"/>
              <a:t>the most experienced Developers utilize a lot of </a:t>
            </a:r>
            <a:r>
              <a:rPr lang="en-US" dirty="0" smtClean="0"/>
              <a:t>trial and error</a:t>
            </a:r>
            <a:r>
              <a:rPr lang="en-US" dirty="0"/>
              <a:t>. Struggling </a:t>
            </a:r>
            <a:r>
              <a:rPr lang="en-US" dirty="0" smtClean="0"/>
              <a:t>through </a:t>
            </a:r>
            <a:r>
              <a:rPr lang="en-US" dirty="0"/>
              <a:t>code and asking google is </a:t>
            </a:r>
            <a:r>
              <a:rPr lang="en-US" dirty="0" smtClean="0"/>
              <a:t>natural</a:t>
            </a:r>
            <a:r>
              <a:rPr lang="en-US" dirty="0"/>
              <a:t>” </a:t>
            </a:r>
            <a:r>
              <a:rPr lang="en-US" dirty="0" smtClean="0"/>
              <a:t>– Nicholas </a:t>
            </a:r>
            <a:r>
              <a:rPr lang="en-US" dirty="0" err="1" smtClean="0"/>
              <a:t>Marcouiller</a:t>
            </a:r>
            <a:endParaRPr lang="en-US" dirty="0" smtClean="0"/>
          </a:p>
        </p:txBody>
      </p:sp>
    </p:spTree>
    <p:extLst>
      <p:ext uri="{BB962C8B-B14F-4D97-AF65-F5344CB8AC3E}">
        <p14:creationId xmlns:p14="http://schemas.microsoft.com/office/powerpoint/2010/main" val="23366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56733"/>
          </a:xfrm>
        </p:spPr>
        <p:txBody>
          <a:bodyPr/>
          <a:lstStyle/>
          <a:p>
            <a:r>
              <a:rPr lang="en-US" smtClean="0"/>
              <a:t>My Story</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0031" y="1643063"/>
            <a:ext cx="4224337" cy="4224337"/>
          </a:xfrm>
        </p:spPr>
      </p:pic>
    </p:spTree>
    <p:extLst>
      <p:ext uri="{BB962C8B-B14F-4D97-AF65-F5344CB8AC3E}">
        <p14:creationId xmlns:p14="http://schemas.microsoft.com/office/powerpoint/2010/main" val="638422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a:xfrm>
            <a:off x="1371600" y="1473201"/>
            <a:ext cx="9601200" cy="4394200"/>
          </a:xfrm>
        </p:spPr>
        <p:txBody>
          <a:bodyPr/>
          <a:lstStyle/>
          <a:p>
            <a:r>
              <a:rPr lang="en-US" dirty="0" smtClean="0"/>
              <a:t>Name</a:t>
            </a:r>
          </a:p>
          <a:p>
            <a:r>
              <a:rPr lang="en-US" dirty="0" smtClean="0"/>
              <a:t>Favorite movie</a:t>
            </a:r>
          </a:p>
          <a:p>
            <a:r>
              <a:rPr lang="en-US" dirty="0" smtClean="0"/>
              <a:t>What brings you here today</a:t>
            </a:r>
          </a:p>
          <a:p>
            <a:endParaRPr lang="en-US" dirty="0"/>
          </a:p>
        </p:txBody>
      </p:sp>
    </p:spTree>
    <p:extLst>
      <p:ext uri="{BB962C8B-B14F-4D97-AF65-F5344CB8AC3E}">
        <p14:creationId xmlns:p14="http://schemas.microsoft.com/office/powerpoint/2010/main" val="1562402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55133"/>
          </a:xfrm>
        </p:spPr>
        <p:txBody>
          <a:bodyPr/>
          <a:lstStyle/>
          <a:p>
            <a:r>
              <a:rPr lang="en-US" smtClean="0"/>
              <a:t>What is the command line? </a:t>
            </a:r>
            <a:endParaRPr lang="en-US"/>
          </a:p>
        </p:txBody>
      </p:sp>
      <p:sp>
        <p:nvSpPr>
          <p:cNvPr id="3" name="Content Placeholder 2"/>
          <p:cNvSpPr>
            <a:spLocks noGrp="1"/>
          </p:cNvSpPr>
          <p:nvPr>
            <p:ph idx="1"/>
          </p:nvPr>
        </p:nvSpPr>
        <p:spPr>
          <a:xfrm>
            <a:off x="1371600" y="1422400"/>
            <a:ext cx="9601200" cy="4445000"/>
          </a:xfrm>
        </p:spPr>
        <p:txBody>
          <a:bodyPr/>
          <a:lstStyle/>
          <a:p>
            <a:r>
              <a:rPr lang="en-US" dirty="0" smtClean="0"/>
              <a:t>The command line is a way of interacting with the computer but without the graphical interface we are used to in programs using finder on the computer</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332" y="2285997"/>
            <a:ext cx="5313753" cy="37916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533" y="2552777"/>
            <a:ext cx="5561444" cy="3524859"/>
          </a:xfrm>
          <a:prstGeom prst="rect">
            <a:avLst/>
          </a:prstGeom>
        </p:spPr>
      </p:pic>
    </p:spTree>
    <p:extLst>
      <p:ext uri="{BB962C8B-B14F-4D97-AF65-F5344CB8AC3E}">
        <p14:creationId xmlns:p14="http://schemas.microsoft.com/office/powerpoint/2010/main" val="114723506"/>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2633</TotalTime>
  <Words>886</Words>
  <Application>Microsoft Macintosh PowerPoint</Application>
  <PresentationFormat>Widescreen</PresentationFormat>
  <Paragraphs>114</Paragraphs>
  <Slides>50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Calibri</vt:lpstr>
      <vt:lpstr>Franklin Gothic Book</vt:lpstr>
      <vt:lpstr>Crop</vt:lpstr>
      <vt:lpstr>Programming basics</vt:lpstr>
      <vt:lpstr>Purpose of Today’s Class</vt:lpstr>
      <vt:lpstr>What we will Accomplish Today</vt:lpstr>
      <vt:lpstr>Today We Will Learn How Learn to Code </vt:lpstr>
      <vt:lpstr>Why Code? </vt:lpstr>
      <vt:lpstr>What do you wish you knew before you got started coding?</vt:lpstr>
      <vt:lpstr>My Story</vt:lpstr>
      <vt:lpstr>Introductions</vt:lpstr>
      <vt:lpstr>What is the command line? </vt:lpstr>
      <vt:lpstr>Linux, Unix and Other Systems</vt:lpstr>
      <vt:lpstr>Git vs Github</vt:lpstr>
      <vt:lpstr>What is Open Source software?</vt:lpstr>
      <vt:lpstr>A few other key terms </vt:lpstr>
      <vt:lpstr>What do you need to code?</vt:lpstr>
      <vt:lpstr>Let’s make our own GitHub profile www.github.com  </vt:lpstr>
      <vt:lpstr>Let’s Create Our Cloud 9 account https://c9.io/web/sign-up/free</vt:lpstr>
      <vt:lpstr>Activity – 20 Questions</vt:lpstr>
      <vt:lpstr>Debrief</vt:lpstr>
      <vt:lpstr>Computer Concepts We Used </vt:lpstr>
      <vt:lpstr>Setting Up in Cloud 9</vt:lpstr>
      <vt:lpstr>Where am I?  pwd</vt:lpstr>
      <vt:lpstr>Show the manual page for a command man</vt:lpstr>
      <vt:lpstr>Make a new directory mkdir</vt:lpstr>
      <vt:lpstr>Change Directory cd directory_name</vt:lpstr>
      <vt:lpstr>Make new file  touch file_name</vt:lpstr>
      <vt:lpstr>List contents of a directory ls</vt:lpstr>
      <vt:lpstr>List the longer contents of a directory ls –l</vt:lpstr>
      <vt:lpstr>Remove a File rm </vt:lpstr>
      <vt:lpstr>Move a file mv</vt:lpstr>
      <vt:lpstr>Clear the contents of command line window clear</vt:lpstr>
      <vt:lpstr>Create a tree diagram of contents  Tree</vt:lpstr>
      <vt:lpstr>Remove a directory rm –r directoryname</vt:lpstr>
      <vt:lpstr>Read a file  cat</vt:lpstr>
      <vt:lpstr>Tells you how many lines, words and characters there are in a file wc</vt:lpstr>
      <vt:lpstr>A few tricks </vt:lpstr>
      <vt:lpstr>Some key commands for changing directories </vt:lpstr>
      <vt:lpstr>Let’s Play Around On The Command Line</vt:lpstr>
      <vt:lpstr>Our First Python Program</vt:lpstr>
      <vt:lpstr>Our First Python Program</vt:lpstr>
      <vt:lpstr>Running our first program </vt:lpstr>
      <vt:lpstr>Our 2nd Python Program</vt:lpstr>
      <vt:lpstr>Let’s play and around and adjust the 2nd program</vt:lpstr>
      <vt:lpstr>Let’s add our files to github</vt:lpstr>
      <vt:lpstr>Do This at Home</vt:lpstr>
      <vt:lpstr>The coolest thing about DC right now </vt:lpstr>
      <vt:lpstr>What Resources Does The Library Offer?</vt:lpstr>
      <vt:lpstr>Other Classes in this Series</vt:lpstr>
      <vt:lpstr>Resources for Learning How to Code </vt:lpstr>
      <vt:lpstr>Questions, Comments, Feedback</vt:lpstr>
      <vt:lpstr>Contact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basics</dc:title>
  <dc:creator>Jessica Garson</dc:creator>
  <cp:lastModifiedBy>Garson, Jessica</cp:lastModifiedBy>
  <cp:revision>39</cp:revision>
  <dcterms:created xsi:type="dcterms:W3CDTF">2015-10-13T00:28:13Z</dcterms:created>
  <dcterms:modified xsi:type="dcterms:W3CDTF">2015-12-17T03:41:57Z</dcterms:modified>
</cp:coreProperties>
</file>